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1" r:id="rId2"/>
    <p:sldId id="263" r:id="rId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103A"/>
    <a:srgbClr val="807E80"/>
    <a:srgbClr val="E7EDF0"/>
    <a:srgbClr val="38D4D6"/>
    <a:srgbClr val="0091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46"/>
  </p:normalViewPr>
  <p:slideViewPr>
    <p:cSldViewPr snapToGrid="0" snapToObjects="1">
      <p:cViewPr varScale="1">
        <p:scale>
          <a:sx n="111" d="100"/>
          <a:sy n="111" d="100"/>
        </p:scale>
        <p:origin x="13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EAC43-1DD3-B14B-AE38-570B53E4606A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D209E-404D-0140-AAB4-9C0A87E6A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605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EAC43-1DD3-B14B-AE38-570B53E4606A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D209E-404D-0140-AAB4-9C0A87E6A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07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EAC43-1DD3-B14B-AE38-570B53E4606A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D209E-404D-0140-AAB4-9C0A87E6A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422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EAC43-1DD3-B14B-AE38-570B53E4606A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D209E-404D-0140-AAB4-9C0A87E6A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06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EAC43-1DD3-B14B-AE38-570B53E4606A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D209E-404D-0140-AAB4-9C0A87E6A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620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EAC43-1DD3-B14B-AE38-570B53E4606A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D209E-404D-0140-AAB4-9C0A87E6A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827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EAC43-1DD3-B14B-AE38-570B53E4606A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D209E-404D-0140-AAB4-9C0A87E6A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886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EAC43-1DD3-B14B-AE38-570B53E4606A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D209E-404D-0140-AAB4-9C0A87E6A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060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EAC43-1DD3-B14B-AE38-570B53E4606A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D209E-404D-0140-AAB4-9C0A87E6A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778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EAC43-1DD3-B14B-AE38-570B53E4606A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D209E-404D-0140-AAB4-9C0A87E6A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242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EAC43-1DD3-B14B-AE38-570B53E4606A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D209E-404D-0140-AAB4-9C0A87E6A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424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CEAC43-1DD3-B14B-AE38-570B53E4606A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D209E-404D-0140-AAB4-9C0A87E6A1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926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Picture 131" descr="A hat and scarf with snowflakes&#10;&#10;AI-generated content may be incorrect.">
            <a:extLst>
              <a:ext uri="{FF2B5EF4-FFF2-40B4-BE49-F238E27FC236}">
                <a16:creationId xmlns:a16="http://schemas.microsoft.com/office/drawing/2014/main" id="{F4087E13-D558-3E28-1EA6-B3FFB1AE910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7517" y="1593506"/>
            <a:ext cx="327855" cy="605066"/>
          </a:xfrm>
          <a:prstGeom prst="rect">
            <a:avLst/>
          </a:prstGeom>
        </p:spPr>
      </p:pic>
      <p:pic>
        <p:nvPicPr>
          <p:cNvPr id="147" name="Picture 146" descr="A pink flower growing out of dirt&#10;&#10;AI-generated content may be incorrect.">
            <a:extLst>
              <a:ext uri="{FF2B5EF4-FFF2-40B4-BE49-F238E27FC236}">
                <a16:creationId xmlns:a16="http://schemas.microsoft.com/office/drawing/2014/main" id="{472B73B2-8450-227B-CEF6-FAF35580549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1126" y="5316198"/>
            <a:ext cx="440499" cy="472247"/>
          </a:xfrm>
          <a:prstGeom prst="rect">
            <a:avLst/>
          </a:prstGeom>
        </p:spPr>
      </p:pic>
      <p:pic>
        <p:nvPicPr>
          <p:cNvPr id="140" name="Picture 139" descr="A group of bunnies in a hole&#10;&#10;AI-generated content may be incorrect.">
            <a:extLst>
              <a:ext uri="{FF2B5EF4-FFF2-40B4-BE49-F238E27FC236}">
                <a16:creationId xmlns:a16="http://schemas.microsoft.com/office/drawing/2014/main" id="{1DBCD1C1-FF15-59CA-3D4B-A70A7A9667B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2946" y="3187008"/>
            <a:ext cx="789599" cy="524816"/>
          </a:xfrm>
          <a:prstGeom prst="rect">
            <a:avLst/>
          </a:prstGeom>
        </p:spPr>
      </p:pic>
      <p:cxnSp>
        <p:nvCxnSpPr>
          <p:cNvPr id="4" name="Google Shape;85;p1">
            <a:extLst>
              <a:ext uri="{FF2B5EF4-FFF2-40B4-BE49-F238E27FC236}">
                <a16:creationId xmlns:a16="http://schemas.microsoft.com/office/drawing/2014/main" id="{08C3A968-F252-BE0A-569A-F4D28439CE29}"/>
              </a:ext>
            </a:extLst>
          </p:cNvPr>
          <p:cNvCxnSpPr/>
          <p:nvPr/>
        </p:nvCxnSpPr>
        <p:spPr>
          <a:xfrm>
            <a:off x="113463" y="854706"/>
            <a:ext cx="9679070" cy="0"/>
          </a:xfrm>
          <a:prstGeom prst="straightConnector1">
            <a:avLst/>
          </a:prstGeom>
          <a:noFill/>
          <a:ln w="28575" cap="flat" cmpd="sng">
            <a:solidFill>
              <a:srgbClr val="130E3C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5" name="Google Shape;86;p1" descr="A blue square with white letters&#10;&#10;Description automatically generated">
            <a:extLst>
              <a:ext uri="{FF2B5EF4-FFF2-40B4-BE49-F238E27FC236}">
                <a16:creationId xmlns:a16="http://schemas.microsoft.com/office/drawing/2014/main" id="{C238B6D8-BFF2-86EF-9CA2-43FBB22F91DF}"/>
              </a:ext>
            </a:extLst>
          </p:cNvPr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464" y="30905"/>
            <a:ext cx="812800" cy="8191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9">
            <a:extLst>
              <a:ext uri="{FF2B5EF4-FFF2-40B4-BE49-F238E27FC236}">
                <a16:creationId xmlns:a16="http://schemas.microsoft.com/office/drawing/2014/main" id="{48CAD642-70B9-0428-3864-FF19BD654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2918" y="156065"/>
            <a:ext cx="430882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en-GB" altLang="en-US" sz="1400" dirty="0">
                <a:solidFill>
                  <a:srgbClr val="130E3C"/>
                </a:solidFill>
                <a:latin typeface="Arial Rounded MT Bold" panose="020F0704030504030204" pitchFamily="34" charset="77"/>
              </a:rPr>
              <a:t>Year 1: Seasonal changes </a:t>
            </a:r>
          </a:p>
          <a:p>
            <a:pPr eaLnBrk="1" hangingPunct="1"/>
            <a:r>
              <a:rPr lang="en-GB" altLang="en-US" sz="1600" dirty="0">
                <a:solidFill>
                  <a:srgbClr val="130E3C"/>
                </a:solidFill>
                <a:latin typeface="Arial Rounded MT Bold" panose="020F0704030504030204" pitchFamily="34" charset="77"/>
              </a:rPr>
              <a:t>Knowledge Organiser  </a:t>
            </a:r>
            <a:endParaRPr lang="en-US" altLang="en-US" sz="1600" dirty="0">
              <a:solidFill>
                <a:srgbClr val="130E3C"/>
              </a:solidFill>
              <a:latin typeface="Arial Rounded MT Bold" panose="020F0704030504030204" pitchFamily="34" charset="77"/>
            </a:endParaRPr>
          </a:p>
        </p:txBody>
      </p:sp>
      <p:cxnSp>
        <p:nvCxnSpPr>
          <p:cNvPr id="26" name="Google Shape;88;p1">
            <a:extLst>
              <a:ext uri="{FF2B5EF4-FFF2-40B4-BE49-F238E27FC236}">
                <a16:creationId xmlns:a16="http://schemas.microsoft.com/office/drawing/2014/main" id="{5F0D88C1-2F8F-C83B-7B5F-49FCCF0C3098}"/>
              </a:ext>
            </a:extLst>
          </p:cNvPr>
          <p:cNvCxnSpPr/>
          <p:nvPr/>
        </p:nvCxnSpPr>
        <p:spPr>
          <a:xfrm>
            <a:off x="113463" y="6647790"/>
            <a:ext cx="9679070" cy="0"/>
          </a:xfrm>
          <a:prstGeom prst="straightConnector1">
            <a:avLst/>
          </a:prstGeom>
          <a:noFill/>
          <a:ln w="28575" cap="flat" cmpd="sng">
            <a:solidFill>
              <a:srgbClr val="130E3C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7" name="Google Shape;89;p1">
            <a:extLst>
              <a:ext uri="{FF2B5EF4-FFF2-40B4-BE49-F238E27FC236}">
                <a16:creationId xmlns:a16="http://schemas.microsoft.com/office/drawing/2014/main" id="{C6731C16-9B75-1FCC-D31E-C4430B3B9AF6}"/>
              </a:ext>
            </a:extLst>
          </p:cNvPr>
          <p:cNvSpPr txBox="1"/>
          <p:nvPr/>
        </p:nvSpPr>
        <p:spPr>
          <a:xfrm>
            <a:off x="6738344" y="6642556"/>
            <a:ext cx="305418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 i="0" u="none" strike="noStrike" cap="none" dirty="0">
                <a:solidFill>
                  <a:srgbClr val="130E3C"/>
                </a:solidFill>
                <a:latin typeface="Arial Rounded"/>
                <a:ea typeface="Arial Rounded"/>
                <a:cs typeface="Arial Rounded"/>
                <a:sym typeface="Arial Rounded"/>
              </a:rPr>
              <a:t>Developing Experts Copyright 2025 All Rights Reserved</a:t>
            </a:r>
            <a:endParaRPr dirty="0"/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EE8CCADC-9B6B-12E7-4802-C02592645DA2}"/>
              </a:ext>
            </a:extLst>
          </p:cNvPr>
          <p:cNvSpPr/>
          <p:nvPr/>
        </p:nvSpPr>
        <p:spPr>
          <a:xfrm>
            <a:off x="2924008" y="983026"/>
            <a:ext cx="6849408" cy="5527355"/>
          </a:xfrm>
          <a:prstGeom prst="roundRect">
            <a:avLst>
              <a:gd name="adj" fmla="val 1152"/>
            </a:avLst>
          </a:prstGeom>
          <a:noFill/>
          <a:ln w="28575">
            <a:solidFill>
              <a:srgbClr val="1210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rgbClr val="12103A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14" name="Google Shape;89;p1">
            <a:extLst>
              <a:ext uri="{FF2B5EF4-FFF2-40B4-BE49-F238E27FC236}">
                <a16:creationId xmlns:a16="http://schemas.microsoft.com/office/drawing/2014/main" id="{23181517-DD30-B61C-3567-FEDD81E974F3}"/>
              </a:ext>
            </a:extLst>
          </p:cNvPr>
          <p:cNvSpPr/>
          <p:nvPr/>
        </p:nvSpPr>
        <p:spPr>
          <a:xfrm>
            <a:off x="125064" y="975868"/>
            <a:ext cx="2639201" cy="215295"/>
          </a:xfrm>
          <a:prstGeom prst="roundRect">
            <a:avLst>
              <a:gd name="adj" fmla="val 16667"/>
            </a:avLst>
          </a:prstGeom>
          <a:solidFill>
            <a:srgbClr val="14103A"/>
          </a:solidFill>
          <a:ln w="12700" cap="flat" cmpd="sng">
            <a:solidFill>
              <a:srgbClr val="14103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chemeClr val="bg1"/>
                </a:solidFill>
                <a:latin typeface="Arial Rounded"/>
                <a:sym typeface="Arial Rounded"/>
              </a:rPr>
              <a:t>K</a:t>
            </a:r>
            <a:r>
              <a:rPr lang="en-GB" sz="1200" b="1" dirty="0" err="1">
                <a:solidFill>
                  <a:schemeClr val="bg1"/>
                </a:solidFill>
                <a:latin typeface="Arial Rounded"/>
                <a:sym typeface="Arial Rounded"/>
              </a:rPr>
              <a:t>ey</a:t>
            </a:r>
            <a:r>
              <a:rPr lang="en-GB" sz="1200" b="1" dirty="0">
                <a:solidFill>
                  <a:schemeClr val="bg1"/>
                </a:solidFill>
                <a:latin typeface="Arial Rounded"/>
                <a:sym typeface="Arial Rounded"/>
              </a:rPr>
              <a:t> vocabulary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5" name="Google Shape;108;p1">
            <a:extLst>
              <a:ext uri="{FF2B5EF4-FFF2-40B4-BE49-F238E27FC236}">
                <a16:creationId xmlns:a16="http://schemas.microsoft.com/office/drawing/2014/main" id="{50F9BB10-44F8-EB3A-A0AD-3956C3828CC7}"/>
              </a:ext>
            </a:extLst>
          </p:cNvPr>
          <p:cNvSpPr txBox="1"/>
          <p:nvPr/>
        </p:nvSpPr>
        <p:spPr>
          <a:xfrm>
            <a:off x="3480862" y="625075"/>
            <a:ext cx="6283295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dirty="0">
                <a:solidFill>
                  <a:srgbClr val="13113A"/>
                </a:solidFill>
                <a:latin typeface="Arial Rounded"/>
                <a:ea typeface="Arial Rounded"/>
                <a:cs typeface="Arial Rounded"/>
                <a:sym typeface="Arial Rounded"/>
              </a:rPr>
              <a:t>Careers connected to this unit: climate scientist, meteorologist, weather presenter</a:t>
            </a:r>
            <a:endParaRPr dirty="0">
              <a:solidFill>
                <a:srgbClr val="13113A"/>
              </a:solidFill>
            </a:endParaRPr>
          </a:p>
        </p:txBody>
      </p:sp>
      <p:pic>
        <p:nvPicPr>
          <p:cNvPr id="9" name="Picture 8" descr="A blue square with a white symbol and text&#10;&#10;AI-generated content may be incorrect.">
            <a:extLst>
              <a:ext uri="{FF2B5EF4-FFF2-40B4-BE49-F238E27FC236}">
                <a16:creationId xmlns:a16="http://schemas.microsoft.com/office/drawing/2014/main" id="{94BAFD28-6F02-DF12-0728-D0DBD19C076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1387" y="-14839"/>
            <a:ext cx="882770" cy="882770"/>
          </a:xfrm>
          <a:prstGeom prst="rect">
            <a:avLst/>
          </a:prstGeom>
        </p:spPr>
      </p:pic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14C09CFF-C76B-0F76-F33F-168296B36548}"/>
              </a:ext>
            </a:extLst>
          </p:cNvPr>
          <p:cNvCxnSpPr>
            <a:stCxn id="43" idx="0"/>
            <a:endCxn id="43" idx="2"/>
          </p:cNvCxnSpPr>
          <p:nvPr/>
        </p:nvCxnSpPr>
        <p:spPr>
          <a:xfrm>
            <a:off x="6348712" y="983026"/>
            <a:ext cx="0" cy="5527355"/>
          </a:xfrm>
          <a:prstGeom prst="line">
            <a:avLst/>
          </a:prstGeom>
          <a:ln w="28575">
            <a:solidFill>
              <a:srgbClr val="1210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99B4C549-DEC5-AB93-B274-7D639173B3B6}"/>
              </a:ext>
            </a:extLst>
          </p:cNvPr>
          <p:cNvCxnSpPr>
            <a:cxnSpLocks/>
          </p:cNvCxnSpPr>
          <p:nvPr/>
        </p:nvCxnSpPr>
        <p:spPr>
          <a:xfrm>
            <a:off x="2914749" y="3822650"/>
            <a:ext cx="6849408" cy="0"/>
          </a:xfrm>
          <a:prstGeom prst="line">
            <a:avLst/>
          </a:prstGeom>
          <a:ln w="28575">
            <a:solidFill>
              <a:srgbClr val="12103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id="{D1131F08-9547-2A25-D6E4-9F59C042D4D7}"/>
              </a:ext>
            </a:extLst>
          </p:cNvPr>
          <p:cNvSpPr txBox="1"/>
          <p:nvPr/>
        </p:nvSpPr>
        <p:spPr>
          <a:xfrm>
            <a:off x="4133820" y="967166"/>
            <a:ext cx="100508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dirty="0">
                <a:solidFill>
                  <a:srgbClr val="13113A"/>
                </a:solidFill>
                <a:latin typeface="Arial Rounded MT Bold" panose="020F0704030504030204" pitchFamily="34" charset="0"/>
                <a:ea typeface="Arial Rounded"/>
                <a:cs typeface="Arial Rounded"/>
                <a:sym typeface="Arial Rounded"/>
              </a:rPr>
              <a:t>Autumn</a:t>
            </a:r>
            <a:endParaRPr lang="en-GB" sz="1600" dirty="0">
              <a:latin typeface="Arial Rounded MT Bold" panose="020F0704030504030204" pitchFamily="34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59E3E490-D4BA-084C-4468-7898543D84D1}"/>
              </a:ext>
            </a:extLst>
          </p:cNvPr>
          <p:cNvSpPr txBox="1"/>
          <p:nvPr/>
        </p:nvSpPr>
        <p:spPr>
          <a:xfrm>
            <a:off x="7651362" y="983026"/>
            <a:ext cx="100508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dirty="0">
                <a:solidFill>
                  <a:srgbClr val="13113A"/>
                </a:solidFill>
                <a:latin typeface="Arial Rounded MT Bold" panose="020F0704030504030204" pitchFamily="34" charset="0"/>
                <a:ea typeface="Arial Rounded"/>
                <a:cs typeface="Arial Rounded"/>
                <a:sym typeface="Arial Rounded"/>
              </a:rPr>
              <a:t>Winter</a:t>
            </a:r>
            <a:endParaRPr lang="en-GB" sz="1600" dirty="0">
              <a:latin typeface="Arial Rounded MT Bold" panose="020F0704030504030204" pitchFamily="34" charset="0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0E329269-D05D-714E-51EA-A1A7A1B8890D}"/>
              </a:ext>
            </a:extLst>
          </p:cNvPr>
          <p:cNvSpPr txBox="1"/>
          <p:nvPr/>
        </p:nvSpPr>
        <p:spPr>
          <a:xfrm>
            <a:off x="4133820" y="3843682"/>
            <a:ext cx="100508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dirty="0">
                <a:solidFill>
                  <a:srgbClr val="13113A"/>
                </a:solidFill>
                <a:latin typeface="Arial Rounded MT Bold" panose="020F0704030504030204" pitchFamily="34" charset="0"/>
                <a:ea typeface="Arial Rounded"/>
                <a:cs typeface="Arial Rounded"/>
                <a:sym typeface="Arial Rounded"/>
              </a:rPr>
              <a:t>Spring</a:t>
            </a:r>
            <a:endParaRPr lang="en-GB" sz="1600" dirty="0">
              <a:latin typeface="Arial Rounded MT Bold" panose="020F0704030504030204" pitchFamily="34" charset="0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B61FF585-4220-C843-3947-CA7654E3ADE4}"/>
              </a:ext>
            </a:extLst>
          </p:cNvPr>
          <p:cNvSpPr txBox="1"/>
          <p:nvPr/>
        </p:nvSpPr>
        <p:spPr>
          <a:xfrm>
            <a:off x="7666172" y="3829593"/>
            <a:ext cx="113905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dirty="0">
                <a:solidFill>
                  <a:srgbClr val="13113A"/>
                </a:solidFill>
                <a:latin typeface="Arial Rounded MT Bold" panose="020F0704030504030204" pitchFamily="34" charset="0"/>
                <a:sym typeface="Arial Rounded"/>
              </a:rPr>
              <a:t>Summer</a:t>
            </a:r>
            <a:endParaRPr lang="en-GB" sz="1600" dirty="0">
              <a:latin typeface="Arial Rounded MT Bold" panose="020F0704030504030204" pitchFamily="34" charset="0"/>
            </a:endParaRPr>
          </a:p>
        </p:txBody>
      </p:sp>
      <p:pic>
        <p:nvPicPr>
          <p:cNvPr id="114" name="Picture 113">
            <a:extLst>
              <a:ext uri="{FF2B5EF4-FFF2-40B4-BE49-F238E27FC236}">
                <a16:creationId xmlns:a16="http://schemas.microsoft.com/office/drawing/2014/main" id="{42199471-86A5-0597-8369-2204D0585CA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3452" y="1411094"/>
            <a:ext cx="1196026" cy="1776320"/>
          </a:xfrm>
          <a:prstGeom prst="rect">
            <a:avLst/>
          </a:prstGeom>
        </p:spPr>
      </p:pic>
      <p:pic>
        <p:nvPicPr>
          <p:cNvPr id="116" name="Picture 115">
            <a:extLst>
              <a:ext uri="{FF2B5EF4-FFF2-40B4-BE49-F238E27FC236}">
                <a16:creationId xmlns:a16="http://schemas.microsoft.com/office/drawing/2014/main" id="{6E88C9FE-E024-8CCA-E803-7DB7C040590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9514" y="1411094"/>
            <a:ext cx="1196024" cy="1816350"/>
          </a:xfrm>
          <a:prstGeom prst="rect">
            <a:avLst/>
          </a:prstGeom>
        </p:spPr>
      </p:pic>
      <p:pic>
        <p:nvPicPr>
          <p:cNvPr id="118" name="Picture 117" descr="A group of pink flowers on a tree&#10;&#10;AI-generated content may be incorrect.">
            <a:extLst>
              <a:ext uri="{FF2B5EF4-FFF2-40B4-BE49-F238E27FC236}">
                <a16:creationId xmlns:a16="http://schemas.microsoft.com/office/drawing/2014/main" id="{72FA1E2F-501E-CE63-F11F-127A91C2EF1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4730" y="4244905"/>
            <a:ext cx="1222238" cy="1776319"/>
          </a:xfrm>
          <a:prstGeom prst="rect">
            <a:avLst/>
          </a:prstGeom>
        </p:spPr>
      </p:pic>
      <p:pic>
        <p:nvPicPr>
          <p:cNvPr id="120" name="Picture 119">
            <a:extLst>
              <a:ext uri="{FF2B5EF4-FFF2-40B4-BE49-F238E27FC236}">
                <a16:creationId xmlns:a16="http://schemas.microsoft.com/office/drawing/2014/main" id="{28BD49F2-7A87-D3B3-00FD-EA5E28F2708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7998" y="4244905"/>
            <a:ext cx="1139056" cy="1751406"/>
          </a:xfrm>
          <a:prstGeom prst="rect">
            <a:avLst/>
          </a:prstGeom>
        </p:spPr>
      </p:pic>
      <p:pic>
        <p:nvPicPr>
          <p:cNvPr id="122" name="Picture 121">
            <a:extLst>
              <a:ext uri="{FF2B5EF4-FFF2-40B4-BE49-F238E27FC236}">
                <a16:creationId xmlns:a16="http://schemas.microsoft.com/office/drawing/2014/main" id="{42FEB26D-83D7-18FF-5588-753DDDBD4000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8830" y="1692237"/>
            <a:ext cx="442548" cy="454785"/>
          </a:xfrm>
          <a:prstGeom prst="rect">
            <a:avLst/>
          </a:prstGeom>
        </p:spPr>
      </p:pic>
      <p:sp>
        <p:nvSpPr>
          <p:cNvPr id="123" name="TextBox 122">
            <a:extLst>
              <a:ext uri="{FF2B5EF4-FFF2-40B4-BE49-F238E27FC236}">
                <a16:creationId xmlns:a16="http://schemas.microsoft.com/office/drawing/2014/main" id="{4BFF2355-645A-77BC-D81E-FDF97D8912F2}"/>
              </a:ext>
            </a:extLst>
          </p:cNvPr>
          <p:cNvSpPr txBox="1"/>
          <p:nvPr/>
        </p:nvSpPr>
        <p:spPr>
          <a:xfrm>
            <a:off x="4229478" y="1342549"/>
            <a:ext cx="1973855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rgbClr val="12113B"/>
                </a:solidFill>
                <a:latin typeface="Arial Rounded MT Bold" panose="020F0704030504030204" pitchFamily="34" charset="77"/>
              </a:rPr>
              <a:t>In autumn, the weather turns cold and it might rain.</a:t>
            </a:r>
            <a:endParaRPr lang="en-US" sz="1050" dirty="0">
              <a:solidFill>
                <a:srgbClr val="12113B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B2F5B3BD-BF30-3B5C-571E-E46ACD4F4869}"/>
              </a:ext>
            </a:extLst>
          </p:cNvPr>
          <p:cNvSpPr txBox="1"/>
          <p:nvPr/>
        </p:nvSpPr>
        <p:spPr>
          <a:xfrm>
            <a:off x="4223189" y="2834492"/>
            <a:ext cx="1734557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rgbClr val="12113B"/>
                </a:solidFill>
                <a:latin typeface="Arial Rounded MT Bold" panose="020F0704030504030204" pitchFamily="34" charset="77"/>
              </a:rPr>
              <a:t>Some animals prepare for the winter.</a:t>
            </a:r>
            <a:endParaRPr lang="en-US" sz="1050" dirty="0">
              <a:solidFill>
                <a:srgbClr val="12113B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71E07EFA-7F94-9647-BA9C-E259640A2178}"/>
              </a:ext>
            </a:extLst>
          </p:cNvPr>
          <p:cNvSpPr txBox="1"/>
          <p:nvPr/>
        </p:nvSpPr>
        <p:spPr>
          <a:xfrm>
            <a:off x="4146655" y="2088545"/>
            <a:ext cx="2050296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rgbClr val="12113B"/>
                </a:solidFill>
                <a:latin typeface="Arial Rounded MT Bold" panose="020F0704030504030204" pitchFamily="34" charset="77"/>
              </a:rPr>
              <a:t>Some leaves turn orange and fall from trees.</a:t>
            </a:r>
            <a:endParaRPr lang="en-US" sz="1050" dirty="0">
              <a:solidFill>
                <a:srgbClr val="12113B"/>
              </a:solidFill>
              <a:latin typeface="Arial Rounded MT Bold" panose="020F0704030504030204" pitchFamily="34" charset="77"/>
            </a:endParaRPr>
          </a:p>
        </p:txBody>
      </p:sp>
      <p:pic>
        <p:nvPicPr>
          <p:cNvPr id="129" name="Picture 128">
            <a:extLst>
              <a:ext uri="{FF2B5EF4-FFF2-40B4-BE49-F238E27FC236}">
                <a16:creationId xmlns:a16="http://schemas.microsoft.com/office/drawing/2014/main" id="{E3283993-D4F3-3A86-D0D8-6A8D04222F25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8279" y="2473394"/>
            <a:ext cx="539811" cy="445575"/>
          </a:xfrm>
          <a:prstGeom prst="rect">
            <a:avLst/>
          </a:prstGeom>
        </p:spPr>
      </p:pic>
      <p:sp>
        <p:nvSpPr>
          <p:cNvPr id="130" name="TextBox 129">
            <a:extLst>
              <a:ext uri="{FF2B5EF4-FFF2-40B4-BE49-F238E27FC236}">
                <a16:creationId xmlns:a16="http://schemas.microsoft.com/office/drawing/2014/main" id="{8190D9D6-D8D3-7B25-5D5A-F1E34FB9ADF3}"/>
              </a:ext>
            </a:extLst>
          </p:cNvPr>
          <p:cNvSpPr txBox="1"/>
          <p:nvPr/>
        </p:nvSpPr>
        <p:spPr>
          <a:xfrm>
            <a:off x="7577743" y="1375245"/>
            <a:ext cx="2050295" cy="5770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rgbClr val="12113B"/>
                </a:solidFill>
                <a:latin typeface="Arial Rounded MT Bold" panose="020F0704030504030204" pitchFamily="34" charset="77"/>
              </a:rPr>
              <a:t>Winter is the coldest season, with short days </a:t>
            </a:r>
            <a:br>
              <a:rPr lang="en-GB" sz="1050" dirty="0">
                <a:solidFill>
                  <a:srgbClr val="12113B"/>
                </a:solidFill>
                <a:latin typeface="Arial Rounded MT Bold" panose="020F0704030504030204" pitchFamily="34" charset="77"/>
              </a:rPr>
            </a:br>
            <a:r>
              <a:rPr lang="en-GB" sz="1050" dirty="0">
                <a:solidFill>
                  <a:srgbClr val="12113B"/>
                </a:solidFill>
                <a:latin typeface="Arial Rounded MT Bold" panose="020F0704030504030204" pitchFamily="34" charset="77"/>
              </a:rPr>
              <a:t>and long nights.</a:t>
            </a:r>
            <a:endParaRPr lang="en-US" sz="1050" dirty="0">
              <a:solidFill>
                <a:srgbClr val="12113B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7F72E23F-6022-A0F2-8BF5-143C00D01AB7}"/>
              </a:ext>
            </a:extLst>
          </p:cNvPr>
          <p:cNvSpPr txBox="1"/>
          <p:nvPr/>
        </p:nvSpPr>
        <p:spPr>
          <a:xfrm>
            <a:off x="7592145" y="2088545"/>
            <a:ext cx="2050296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rgbClr val="12113B"/>
                </a:solidFill>
                <a:latin typeface="Arial Rounded MT Bold" panose="020F0704030504030204" pitchFamily="34" charset="77"/>
              </a:rPr>
              <a:t>Some plants stop growing and many trees are bare.</a:t>
            </a:r>
            <a:endParaRPr lang="en-US" sz="1050" dirty="0">
              <a:solidFill>
                <a:srgbClr val="12113B"/>
              </a:solidFill>
              <a:latin typeface="Arial Rounded MT Bold" panose="020F0704030504030204" pitchFamily="34" charset="77"/>
            </a:endParaRPr>
          </a:p>
        </p:txBody>
      </p:sp>
      <p:pic>
        <p:nvPicPr>
          <p:cNvPr id="135" name="Picture 134" descr="A brown tree with no leaves&#10;&#10;AI-generated content may be incorrect.">
            <a:extLst>
              <a:ext uri="{FF2B5EF4-FFF2-40B4-BE49-F238E27FC236}">
                <a16:creationId xmlns:a16="http://schemas.microsoft.com/office/drawing/2014/main" id="{487AA816-18E9-D32A-6438-A0C32529653D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69209" y="2442267"/>
            <a:ext cx="403462" cy="568344"/>
          </a:xfrm>
          <a:prstGeom prst="rect">
            <a:avLst/>
          </a:prstGeom>
        </p:spPr>
      </p:pic>
      <p:sp>
        <p:nvSpPr>
          <p:cNvPr id="136" name="TextBox 135">
            <a:extLst>
              <a:ext uri="{FF2B5EF4-FFF2-40B4-BE49-F238E27FC236}">
                <a16:creationId xmlns:a16="http://schemas.microsoft.com/office/drawing/2014/main" id="{7A756F86-D44D-0D0B-78C2-AE79033029E6}"/>
              </a:ext>
            </a:extLst>
          </p:cNvPr>
          <p:cNvSpPr txBox="1"/>
          <p:nvPr/>
        </p:nvSpPr>
        <p:spPr>
          <a:xfrm>
            <a:off x="7634338" y="2861490"/>
            <a:ext cx="1937106" cy="5770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rgbClr val="12113B"/>
                </a:solidFill>
                <a:latin typeface="Arial Rounded MT Bold" panose="020F0704030504030204" pitchFamily="34" charset="77"/>
              </a:rPr>
              <a:t>It sometimes snows and water can freeze, making ice.</a:t>
            </a:r>
            <a:endParaRPr lang="en-US" sz="1050" dirty="0">
              <a:solidFill>
                <a:srgbClr val="12113B"/>
              </a:solidFill>
              <a:latin typeface="Arial Rounded MT Bold" panose="020F0704030504030204" pitchFamily="34" charset="77"/>
            </a:endParaRPr>
          </a:p>
        </p:txBody>
      </p:sp>
      <p:pic>
        <p:nvPicPr>
          <p:cNvPr id="138" name="Picture 137" descr="A cloud and snowflakes&#10;&#10;AI-generated content may be incorrect.">
            <a:extLst>
              <a:ext uri="{FF2B5EF4-FFF2-40B4-BE49-F238E27FC236}">
                <a16:creationId xmlns:a16="http://schemas.microsoft.com/office/drawing/2014/main" id="{A31BEE00-52B2-1021-2991-5CFFE5842BA6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8572" y="3292789"/>
            <a:ext cx="522262" cy="499356"/>
          </a:xfrm>
          <a:prstGeom prst="rect">
            <a:avLst/>
          </a:prstGeom>
        </p:spPr>
      </p:pic>
      <p:sp>
        <p:nvSpPr>
          <p:cNvPr id="141" name="TextBox 140">
            <a:extLst>
              <a:ext uri="{FF2B5EF4-FFF2-40B4-BE49-F238E27FC236}">
                <a16:creationId xmlns:a16="http://schemas.microsoft.com/office/drawing/2014/main" id="{0D28FCBE-D350-6991-B1A0-DEFCE9873EE4}"/>
              </a:ext>
            </a:extLst>
          </p:cNvPr>
          <p:cNvSpPr txBox="1"/>
          <p:nvPr/>
        </p:nvSpPr>
        <p:spPr>
          <a:xfrm>
            <a:off x="4240965" y="4227015"/>
            <a:ext cx="2051360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rgbClr val="12113B"/>
                </a:solidFill>
                <a:latin typeface="Arial Rounded MT Bold" panose="020F0704030504030204" pitchFamily="34" charset="77"/>
              </a:rPr>
              <a:t>In spring the weather warms up, but we see lots of rain.</a:t>
            </a:r>
            <a:endParaRPr lang="en-US" sz="1050" dirty="0">
              <a:solidFill>
                <a:srgbClr val="12113B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09CE8515-AFBE-2EA4-F924-F309B652DDDB}"/>
              </a:ext>
            </a:extLst>
          </p:cNvPr>
          <p:cNvSpPr txBox="1"/>
          <p:nvPr/>
        </p:nvSpPr>
        <p:spPr>
          <a:xfrm>
            <a:off x="4234962" y="4991600"/>
            <a:ext cx="2051360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rgbClr val="12113B"/>
                </a:solidFill>
                <a:latin typeface="Arial Rounded MT Bold" panose="020F0704030504030204" pitchFamily="34" charset="77"/>
              </a:rPr>
              <a:t>Flowers blossom and trees grow green leaves. </a:t>
            </a:r>
            <a:endParaRPr lang="en-US" sz="1050" dirty="0">
              <a:solidFill>
                <a:srgbClr val="12113B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F20F107F-414B-D15E-C957-8A34C2BFA6EB}"/>
              </a:ext>
            </a:extLst>
          </p:cNvPr>
          <p:cNvSpPr txBox="1"/>
          <p:nvPr/>
        </p:nvSpPr>
        <p:spPr>
          <a:xfrm>
            <a:off x="4246968" y="5734045"/>
            <a:ext cx="2051360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rgbClr val="12113B"/>
                </a:solidFill>
                <a:latin typeface="Arial Rounded MT Bold" panose="020F0704030504030204" pitchFamily="34" charset="77"/>
              </a:rPr>
              <a:t>Some baby animals are born.</a:t>
            </a:r>
            <a:endParaRPr lang="en-US" sz="1050" dirty="0">
              <a:solidFill>
                <a:srgbClr val="12113B"/>
              </a:solidFill>
              <a:latin typeface="Arial Rounded MT Bold" panose="020F0704030504030204" pitchFamily="34" charset="77"/>
            </a:endParaRPr>
          </a:p>
        </p:txBody>
      </p:sp>
      <p:pic>
        <p:nvPicPr>
          <p:cNvPr id="145" name="Picture 144" descr="A cloud with raindrops&#10;&#10;AI-generated content may be incorrect.">
            <a:extLst>
              <a:ext uri="{FF2B5EF4-FFF2-40B4-BE49-F238E27FC236}">
                <a16:creationId xmlns:a16="http://schemas.microsoft.com/office/drawing/2014/main" id="{A2BF3597-75FF-2B66-A920-587A3CA97249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0279" y="4593727"/>
            <a:ext cx="540546" cy="489444"/>
          </a:xfrm>
          <a:prstGeom prst="rect">
            <a:avLst/>
          </a:prstGeom>
        </p:spPr>
      </p:pic>
      <p:pic>
        <p:nvPicPr>
          <p:cNvPr id="149" name="Picture 148" descr="A white baby goat with pink nose and ears&#10;&#10;AI-generated content may be incorrect.">
            <a:extLst>
              <a:ext uri="{FF2B5EF4-FFF2-40B4-BE49-F238E27FC236}">
                <a16:creationId xmlns:a16="http://schemas.microsoft.com/office/drawing/2014/main" id="{A125B4BE-5C91-8002-91CC-A04007501907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2617" y="5959655"/>
            <a:ext cx="493705" cy="490331"/>
          </a:xfrm>
          <a:prstGeom prst="rect">
            <a:avLst/>
          </a:prstGeom>
        </p:spPr>
      </p:pic>
      <p:pic>
        <p:nvPicPr>
          <p:cNvPr id="151" name="Picture 150" descr="A yellow sun with rays&#10;&#10;AI-generated content may be incorrect.">
            <a:extLst>
              <a:ext uri="{FF2B5EF4-FFF2-40B4-BE49-F238E27FC236}">
                <a16:creationId xmlns:a16="http://schemas.microsoft.com/office/drawing/2014/main" id="{7CB3B606-D13E-89CC-33FF-1E216A8F25FB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6023" y="4587725"/>
            <a:ext cx="479091" cy="450230"/>
          </a:xfrm>
          <a:prstGeom prst="rect">
            <a:avLst/>
          </a:prstGeom>
        </p:spPr>
      </p:pic>
      <p:sp>
        <p:nvSpPr>
          <p:cNvPr id="152" name="TextBox 151">
            <a:extLst>
              <a:ext uri="{FF2B5EF4-FFF2-40B4-BE49-F238E27FC236}">
                <a16:creationId xmlns:a16="http://schemas.microsoft.com/office/drawing/2014/main" id="{4119C02F-7EFA-A692-FEE5-FB76BFE88042}"/>
              </a:ext>
            </a:extLst>
          </p:cNvPr>
          <p:cNvSpPr txBox="1"/>
          <p:nvPr/>
        </p:nvSpPr>
        <p:spPr>
          <a:xfrm>
            <a:off x="7679727" y="4223444"/>
            <a:ext cx="2111576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rgbClr val="12113B"/>
                </a:solidFill>
                <a:latin typeface="Arial Rounded MT Bold" panose="020F0704030504030204" pitchFamily="34" charset="77"/>
              </a:rPr>
              <a:t>Summer is the warmest season, with lots of sunshine.</a:t>
            </a:r>
            <a:endParaRPr lang="en-US" sz="1050" dirty="0">
              <a:solidFill>
                <a:srgbClr val="12113B"/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1533F37F-7130-441C-2A36-CE7C445868A7}"/>
              </a:ext>
            </a:extLst>
          </p:cNvPr>
          <p:cNvSpPr txBox="1"/>
          <p:nvPr/>
        </p:nvSpPr>
        <p:spPr>
          <a:xfrm>
            <a:off x="7597664" y="4945301"/>
            <a:ext cx="2051360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rgbClr val="12113B"/>
                </a:solidFill>
                <a:latin typeface="Arial Rounded MT Bold" panose="020F0704030504030204" pitchFamily="34" charset="77"/>
              </a:rPr>
              <a:t>People wear light clothes and play outside lots.</a:t>
            </a:r>
            <a:endParaRPr lang="en-US" sz="1050" dirty="0">
              <a:solidFill>
                <a:srgbClr val="12113B"/>
              </a:solidFill>
              <a:latin typeface="Arial Rounded MT Bold" panose="020F0704030504030204" pitchFamily="34" charset="77"/>
            </a:endParaRPr>
          </a:p>
        </p:txBody>
      </p:sp>
      <p:pic>
        <p:nvPicPr>
          <p:cNvPr id="155" name="Picture 154" descr="A cartoon of a blue shorts&#10;&#10;AI-generated content may be incorrect.">
            <a:extLst>
              <a:ext uri="{FF2B5EF4-FFF2-40B4-BE49-F238E27FC236}">
                <a16:creationId xmlns:a16="http://schemas.microsoft.com/office/drawing/2014/main" id="{FE487DF7-7A86-AE79-B5C8-97745B457AA7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9176" y="5316198"/>
            <a:ext cx="511689" cy="417973"/>
          </a:xfrm>
          <a:prstGeom prst="rect">
            <a:avLst/>
          </a:prstGeom>
        </p:spPr>
      </p:pic>
      <p:sp>
        <p:nvSpPr>
          <p:cNvPr id="156" name="TextBox 155">
            <a:extLst>
              <a:ext uri="{FF2B5EF4-FFF2-40B4-BE49-F238E27FC236}">
                <a16:creationId xmlns:a16="http://schemas.microsoft.com/office/drawing/2014/main" id="{14F7A762-8321-E8FF-BF5E-EB3F7B8E9D33}"/>
              </a:ext>
            </a:extLst>
          </p:cNvPr>
          <p:cNvSpPr txBox="1"/>
          <p:nvPr/>
        </p:nvSpPr>
        <p:spPr>
          <a:xfrm>
            <a:off x="7597664" y="5697473"/>
            <a:ext cx="2051360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050" dirty="0">
                <a:solidFill>
                  <a:srgbClr val="12113B"/>
                </a:solidFill>
                <a:latin typeface="Arial Rounded MT Bold" panose="020F0704030504030204" pitchFamily="34" charset="77"/>
              </a:rPr>
              <a:t>The days are longer and the evenings are shorter. </a:t>
            </a:r>
            <a:endParaRPr lang="en-US" sz="1050" dirty="0">
              <a:solidFill>
                <a:srgbClr val="12113B"/>
              </a:solidFill>
              <a:latin typeface="Arial Rounded MT Bold" panose="020F0704030504030204" pitchFamily="34" charset="77"/>
            </a:endParaRPr>
          </a:p>
        </p:txBody>
      </p:sp>
      <p:pic>
        <p:nvPicPr>
          <p:cNvPr id="158" name="Picture 157" descr="A sun setting over water&#10;&#10;AI-generated content may be incorrect.">
            <a:extLst>
              <a:ext uri="{FF2B5EF4-FFF2-40B4-BE49-F238E27FC236}">
                <a16:creationId xmlns:a16="http://schemas.microsoft.com/office/drawing/2014/main" id="{E79209FF-B3DA-4784-7591-286B52AC3B41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9176" y="6074584"/>
            <a:ext cx="543900" cy="3782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D94ABEA-669B-9ABB-CC08-EC30435A208C}"/>
              </a:ext>
            </a:extLst>
          </p:cNvPr>
          <p:cNvSpPr txBox="1"/>
          <p:nvPr/>
        </p:nvSpPr>
        <p:spPr>
          <a:xfrm>
            <a:off x="125064" y="1321580"/>
            <a:ext cx="266197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Season</a:t>
            </a:r>
          </a:p>
          <a:p>
            <a:r>
              <a:rPr lang="en-US" dirty="0"/>
              <a:t>Spring</a:t>
            </a:r>
          </a:p>
          <a:p>
            <a:r>
              <a:rPr lang="en-US" dirty="0"/>
              <a:t>Summer</a:t>
            </a:r>
          </a:p>
          <a:p>
            <a:r>
              <a:rPr lang="en-US" dirty="0"/>
              <a:t>Autumn</a:t>
            </a:r>
          </a:p>
          <a:p>
            <a:r>
              <a:rPr lang="en-US" dirty="0"/>
              <a:t>Winter</a:t>
            </a:r>
          </a:p>
          <a:p>
            <a:r>
              <a:rPr lang="en-US" dirty="0"/>
              <a:t>Change</a:t>
            </a:r>
          </a:p>
          <a:p>
            <a:r>
              <a:rPr lang="en-US" dirty="0"/>
              <a:t>Weather</a:t>
            </a:r>
          </a:p>
          <a:p>
            <a:r>
              <a:rPr lang="en-US" dirty="0"/>
              <a:t>Hibernate</a:t>
            </a:r>
          </a:p>
          <a:p>
            <a:r>
              <a:rPr lang="en-US" dirty="0"/>
              <a:t>Migrate</a:t>
            </a:r>
          </a:p>
          <a:p>
            <a:r>
              <a:rPr lang="en-GB" dirty="0"/>
              <a:t>Temperature</a:t>
            </a:r>
          </a:p>
          <a:p>
            <a:r>
              <a:rPr lang="en-GB" dirty="0"/>
              <a:t>Rotate</a:t>
            </a:r>
          </a:p>
          <a:p>
            <a:r>
              <a:rPr lang="en-GB" dirty="0"/>
              <a:t>Deciduous</a:t>
            </a:r>
          </a:p>
          <a:p>
            <a:r>
              <a:rPr lang="en-GB" dirty="0"/>
              <a:t>Evergreen</a:t>
            </a:r>
          </a:p>
          <a:p>
            <a:r>
              <a:rPr lang="en-GB" dirty="0"/>
              <a:t>Leaves</a:t>
            </a:r>
          </a:p>
          <a:p>
            <a:r>
              <a:rPr lang="en-GB" dirty="0"/>
              <a:t>Blossom</a:t>
            </a:r>
          </a:p>
          <a:p>
            <a:r>
              <a:rPr lang="en-GB" dirty="0"/>
              <a:t>Flowers</a:t>
            </a:r>
          </a:p>
          <a:p>
            <a:r>
              <a:rPr lang="en-GB" dirty="0"/>
              <a:t>Seeds</a:t>
            </a:r>
          </a:p>
          <a:p>
            <a:r>
              <a:rPr lang="en-GB"/>
              <a:t>Bulbs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6100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oogle Shape;85;p1">
            <a:extLst>
              <a:ext uri="{FF2B5EF4-FFF2-40B4-BE49-F238E27FC236}">
                <a16:creationId xmlns:a16="http://schemas.microsoft.com/office/drawing/2014/main" id="{0A8D2A58-5464-9A57-E85C-05E2A8E61757}"/>
              </a:ext>
            </a:extLst>
          </p:cNvPr>
          <p:cNvCxnSpPr/>
          <p:nvPr/>
        </p:nvCxnSpPr>
        <p:spPr>
          <a:xfrm>
            <a:off x="113463" y="854706"/>
            <a:ext cx="9679070" cy="0"/>
          </a:xfrm>
          <a:prstGeom prst="straightConnector1">
            <a:avLst/>
          </a:prstGeom>
          <a:noFill/>
          <a:ln w="28575" cap="flat" cmpd="sng">
            <a:solidFill>
              <a:srgbClr val="130E3C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6" name="Google Shape;86;p1" descr="A blue square with white letters&#10;&#10;Description automatically generated">
            <a:extLst>
              <a:ext uri="{FF2B5EF4-FFF2-40B4-BE49-F238E27FC236}">
                <a16:creationId xmlns:a16="http://schemas.microsoft.com/office/drawing/2014/main" id="{2FBB6190-A38C-5D0F-60D2-5816EF68F7F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464" y="30905"/>
            <a:ext cx="812800" cy="8191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9">
            <a:extLst>
              <a:ext uri="{FF2B5EF4-FFF2-40B4-BE49-F238E27FC236}">
                <a16:creationId xmlns:a16="http://schemas.microsoft.com/office/drawing/2014/main" id="{B194A1E8-50C1-C9EA-7F77-91C3ECED7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2918" y="156065"/>
            <a:ext cx="430882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en-GB" altLang="en-US" sz="1400" dirty="0">
                <a:solidFill>
                  <a:srgbClr val="130E3C"/>
                </a:solidFill>
                <a:latin typeface="Arial Rounded MT Bold" panose="020F0704030504030204" pitchFamily="34" charset="77"/>
              </a:rPr>
              <a:t>Year 1: Seasonal changes  </a:t>
            </a:r>
          </a:p>
          <a:p>
            <a:pPr eaLnBrk="1" hangingPunct="1"/>
            <a:r>
              <a:rPr lang="en-GB" altLang="en-US" sz="1600" dirty="0">
                <a:solidFill>
                  <a:srgbClr val="130E3C"/>
                </a:solidFill>
                <a:latin typeface="Arial Rounded MT Bold" panose="020F0704030504030204" pitchFamily="34" charset="77"/>
              </a:rPr>
              <a:t>Knowledge Organiser  </a:t>
            </a:r>
            <a:endParaRPr lang="en-US" altLang="en-US" sz="1600" dirty="0">
              <a:solidFill>
                <a:srgbClr val="130E3C"/>
              </a:solidFill>
              <a:latin typeface="Arial Rounded MT Bold" panose="020F0704030504030204" pitchFamily="34" charset="77"/>
            </a:endParaRPr>
          </a:p>
        </p:txBody>
      </p:sp>
      <p:cxnSp>
        <p:nvCxnSpPr>
          <p:cNvPr id="9" name="Google Shape;88;p1">
            <a:extLst>
              <a:ext uri="{FF2B5EF4-FFF2-40B4-BE49-F238E27FC236}">
                <a16:creationId xmlns:a16="http://schemas.microsoft.com/office/drawing/2014/main" id="{01F34D80-C9EB-B592-4D37-F33462B19B98}"/>
              </a:ext>
            </a:extLst>
          </p:cNvPr>
          <p:cNvCxnSpPr/>
          <p:nvPr/>
        </p:nvCxnSpPr>
        <p:spPr>
          <a:xfrm>
            <a:off x="113463" y="6647790"/>
            <a:ext cx="9679070" cy="0"/>
          </a:xfrm>
          <a:prstGeom prst="straightConnector1">
            <a:avLst/>
          </a:prstGeom>
          <a:noFill/>
          <a:ln w="28575" cap="flat" cmpd="sng">
            <a:solidFill>
              <a:srgbClr val="130E3C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" name="Google Shape;89;p1">
            <a:extLst>
              <a:ext uri="{FF2B5EF4-FFF2-40B4-BE49-F238E27FC236}">
                <a16:creationId xmlns:a16="http://schemas.microsoft.com/office/drawing/2014/main" id="{6D10A09F-B7CB-BC2F-9B90-92B48C331CFC}"/>
              </a:ext>
            </a:extLst>
          </p:cNvPr>
          <p:cNvSpPr txBox="1"/>
          <p:nvPr/>
        </p:nvSpPr>
        <p:spPr>
          <a:xfrm>
            <a:off x="6738344" y="6642556"/>
            <a:ext cx="305418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 i="0" u="none" strike="noStrike" cap="none" dirty="0">
                <a:solidFill>
                  <a:srgbClr val="130E3C"/>
                </a:solidFill>
                <a:latin typeface="Arial Rounded"/>
                <a:ea typeface="Arial Rounded"/>
                <a:cs typeface="Arial Rounded"/>
                <a:sym typeface="Arial Rounded"/>
              </a:rPr>
              <a:t>Developing Experts Copyright 2025 All Rights Reserved</a:t>
            </a:r>
            <a:endParaRPr dirty="0"/>
          </a:p>
        </p:txBody>
      </p:sp>
      <p:graphicFrame>
        <p:nvGraphicFramePr>
          <p:cNvPr id="12" name="Table 101">
            <a:extLst>
              <a:ext uri="{FF2B5EF4-FFF2-40B4-BE49-F238E27FC236}">
                <a16:creationId xmlns:a16="http://schemas.microsoft.com/office/drawing/2014/main" id="{2FC27B68-4573-F141-EA8A-3178DB00C9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5788996"/>
              </p:ext>
            </p:extLst>
          </p:nvPr>
        </p:nvGraphicFramePr>
        <p:xfrm>
          <a:off x="200982" y="1410681"/>
          <a:ext cx="9499829" cy="50740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69332">
                  <a:extLst>
                    <a:ext uri="{9D8B030D-6E8A-4147-A177-3AD203B41FA5}">
                      <a16:colId xmlns:a16="http://schemas.microsoft.com/office/drawing/2014/main" val="1483215143"/>
                    </a:ext>
                  </a:extLst>
                </a:gridCol>
                <a:gridCol w="7730497">
                  <a:extLst>
                    <a:ext uri="{9D8B030D-6E8A-4147-A177-3AD203B41FA5}">
                      <a16:colId xmlns:a16="http://schemas.microsoft.com/office/drawing/2014/main" val="2925171619"/>
                    </a:ext>
                  </a:extLst>
                </a:gridCol>
              </a:tblGrid>
              <a:tr h="543919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12103A"/>
                          </a:solidFill>
                          <a:latin typeface="Arial Rounded MT Bold" panose="020F0704030504030204" pitchFamily="34" charset="0"/>
                        </a:rPr>
                        <a:t>season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GB" sz="1400" b="0" i="0" kern="1200" dirty="0">
                          <a:solidFill>
                            <a:srgbClr val="12103A"/>
                          </a:solidFill>
                          <a:effectLst/>
                          <a:latin typeface="Arial Rounded MT Bold" panose="020F0704030504030204" pitchFamily="34" charset="0"/>
                          <a:ea typeface="+mn-ea"/>
                          <a:cs typeface="+mn-cs"/>
                        </a:rPr>
                        <a:t>one of four parts of the year; spring, summer, autumn and winter</a:t>
                      </a:r>
                      <a:endParaRPr lang="en-GB" sz="1200" b="0" dirty="0">
                        <a:solidFill>
                          <a:srgbClr val="12103A"/>
                        </a:solidFill>
                        <a:effectLst/>
                        <a:latin typeface="Arial Rounded MT Bold" panose="020F0704030504030204" pitchFamily="34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8030005"/>
                  </a:ext>
                </a:extLst>
              </a:tr>
              <a:tr h="543919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12103A"/>
                          </a:solidFill>
                          <a:latin typeface="Arial Rounded MT Bold" panose="020F0704030504030204" pitchFamily="34" charset="0"/>
                        </a:rPr>
                        <a:t>spring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dirty="0">
                          <a:solidFill>
                            <a:srgbClr val="12103A"/>
                          </a:solidFill>
                          <a:effectLst/>
                          <a:latin typeface="Arial Rounded MT Bold" panose="020F0704030504030204" pitchFamily="34" charset="0"/>
                        </a:rPr>
                        <a:t>the season when flowers start to grow and animals have babies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4023632"/>
                  </a:ext>
                </a:extLst>
              </a:tr>
              <a:tr h="633286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12103A"/>
                          </a:solidFill>
                          <a:latin typeface="Arial Rounded MT Bold" panose="020F0704030504030204" pitchFamily="34" charset="0"/>
                        </a:rPr>
                        <a:t>winter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GB" sz="1400" b="0" dirty="0">
                          <a:solidFill>
                            <a:srgbClr val="12103A"/>
                          </a:solidFill>
                          <a:effectLst/>
                          <a:latin typeface="Arial Rounded MT Bold" panose="020F0704030504030204" pitchFamily="34" charset="0"/>
                        </a:rPr>
                        <a:t>the season when it is cold, the days are short and sometimes it snows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8498645"/>
                  </a:ext>
                </a:extLst>
              </a:tr>
              <a:tr h="543919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12103A"/>
                          </a:solidFill>
                          <a:latin typeface="Arial Rounded MT Bold" panose="020F0704030504030204" pitchFamily="34" charset="0"/>
                        </a:rPr>
                        <a:t>autumn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rgbClr val="12103A"/>
                          </a:solidFill>
                          <a:latin typeface="Arial Rounded MT Bold" panose="020F0704030504030204" pitchFamily="34" charset="0"/>
                        </a:rPr>
                        <a:t>the season when leaves change colour and all off some trees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7258047"/>
                  </a:ext>
                </a:extLst>
              </a:tr>
              <a:tr h="543919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12103A"/>
                          </a:solidFill>
                          <a:latin typeface="Arial Rounded MT Bold" panose="020F0704030504030204" pitchFamily="34" charset="0"/>
                        </a:rPr>
                        <a:t>summer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dirty="0">
                          <a:solidFill>
                            <a:srgbClr val="12103A"/>
                          </a:solidFill>
                          <a:effectLst/>
                          <a:latin typeface="Arial Rounded MT Bold" panose="020F0704030504030204" pitchFamily="34" charset="0"/>
                        </a:rPr>
                        <a:t>the season when it is hot and sunny and the days are long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7298488"/>
                  </a:ext>
                </a:extLst>
              </a:tr>
              <a:tr h="543919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12103A"/>
                          </a:solidFill>
                          <a:latin typeface="Arial Rounded MT Bold" panose="020F0704030504030204" pitchFamily="34" charset="0"/>
                        </a:rPr>
                        <a:t>hibernate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solidFill>
                            <a:srgbClr val="12103A"/>
                          </a:solidFill>
                          <a:latin typeface="Arial Rounded MT Bold" panose="020F0704030504030204" pitchFamily="34" charset="0"/>
                        </a:rPr>
                        <a:t>to sleep though winter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0884513"/>
                  </a:ext>
                </a:extLst>
              </a:tr>
              <a:tr h="543919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12103A"/>
                          </a:solidFill>
                          <a:latin typeface="Arial Rounded MT Bold" panose="020F0704030504030204" pitchFamily="34" charset="0"/>
                        </a:rPr>
                        <a:t>temperature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GB" sz="1400" b="0" dirty="0">
                          <a:solidFill>
                            <a:srgbClr val="12103A"/>
                          </a:solidFill>
                          <a:effectLst/>
                          <a:latin typeface="Arial Rounded MT Bold" panose="020F0704030504030204" pitchFamily="34" charset="0"/>
                        </a:rPr>
                        <a:t>how warm or cool something is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6539177"/>
                  </a:ext>
                </a:extLst>
              </a:tr>
              <a:tr h="633286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12103A"/>
                          </a:solidFill>
                          <a:latin typeface="Arial Rounded MT Bold" panose="020F0704030504030204" pitchFamily="34" charset="0"/>
                        </a:rPr>
                        <a:t>weather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GB" sz="1400" b="0" dirty="0">
                          <a:solidFill>
                            <a:srgbClr val="12103A"/>
                          </a:solidFill>
                          <a:effectLst/>
                          <a:latin typeface="Arial Rounded MT Bold" panose="020F0704030504030204" pitchFamily="34" charset="0"/>
                        </a:rPr>
                        <a:t>what happens outside each day like sunshine, rain, snow or wind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2369668"/>
                  </a:ext>
                </a:extLst>
              </a:tr>
              <a:tr h="543919">
                <a:tc>
                  <a:txBody>
                    <a:bodyPr/>
                    <a:lstStyle/>
                    <a:p>
                      <a:r>
                        <a:rPr lang="en-GB" sz="1600" dirty="0">
                          <a:solidFill>
                            <a:srgbClr val="12103A"/>
                          </a:solidFill>
                          <a:latin typeface="Arial Rounded MT Bold" panose="020F0704030504030204" pitchFamily="34" charset="0"/>
                        </a:rPr>
                        <a:t>rainfall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0" i="0" kern="1200" dirty="0">
                          <a:solidFill>
                            <a:srgbClr val="12103A"/>
                          </a:solidFill>
                          <a:effectLst/>
                          <a:latin typeface="Arial Rounded MT Bold" panose="020F0704030504030204" pitchFamily="34" charset="0"/>
                          <a:ea typeface="+mn-ea"/>
                          <a:cs typeface="+mn-cs"/>
                        </a:rPr>
                        <a:t>the amount of rain that falls from the sky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1211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8813945"/>
                  </a:ext>
                </a:extLst>
              </a:tr>
            </a:tbl>
          </a:graphicData>
        </a:graphic>
      </p:graphicFrame>
      <p:sp>
        <p:nvSpPr>
          <p:cNvPr id="2" name="Google Shape;158;p2">
            <a:extLst>
              <a:ext uri="{FF2B5EF4-FFF2-40B4-BE49-F238E27FC236}">
                <a16:creationId xmlns:a16="http://schemas.microsoft.com/office/drawing/2014/main" id="{065AEAAB-2E9D-8F82-B204-98CC5F14B9EF}"/>
              </a:ext>
            </a:extLst>
          </p:cNvPr>
          <p:cNvSpPr/>
          <p:nvPr/>
        </p:nvSpPr>
        <p:spPr>
          <a:xfrm>
            <a:off x="3389810" y="968587"/>
            <a:ext cx="3126377" cy="320871"/>
          </a:xfrm>
          <a:prstGeom prst="ribbon">
            <a:avLst>
              <a:gd name="adj1" fmla="val 16667"/>
              <a:gd name="adj2" fmla="val 50000"/>
            </a:avLst>
          </a:prstGeom>
          <a:solidFill>
            <a:srgbClr val="14103A"/>
          </a:solidFill>
          <a:ln w="12700" cap="flat" cmpd="sng">
            <a:solidFill>
              <a:srgbClr val="264159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97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59;p2">
            <a:extLst>
              <a:ext uri="{FF2B5EF4-FFF2-40B4-BE49-F238E27FC236}">
                <a16:creationId xmlns:a16="http://schemas.microsoft.com/office/drawing/2014/main" id="{D87AB1CE-6F7B-C897-5348-4178CA28131F}"/>
              </a:ext>
            </a:extLst>
          </p:cNvPr>
          <p:cNvSpPr txBox="1"/>
          <p:nvPr/>
        </p:nvSpPr>
        <p:spPr>
          <a:xfrm>
            <a:off x="4253778" y="989063"/>
            <a:ext cx="1566518" cy="307736"/>
          </a:xfrm>
          <a:prstGeom prst="rect">
            <a:avLst/>
          </a:prstGeom>
          <a:solidFill>
            <a:srgbClr val="13113A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 Rounded"/>
              <a:buNone/>
            </a:pPr>
            <a:r>
              <a:rPr lang="en-GB" sz="1400" b="1" i="0" u="none" strike="noStrike" cap="none" dirty="0">
                <a:solidFill>
                  <a:srgbClr val="FFFFFF"/>
                </a:solidFill>
                <a:latin typeface="Arial Rounded"/>
                <a:ea typeface="Arial Rounded"/>
                <a:cs typeface="Arial Rounded"/>
                <a:sym typeface="Arial Rounded"/>
              </a:rPr>
              <a:t>Rocket Words</a:t>
            </a:r>
            <a:endParaRPr sz="1097" b="1" dirty="0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11" name="Google Shape;108;p1">
            <a:extLst>
              <a:ext uri="{FF2B5EF4-FFF2-40B4-BE49-F238E27FC236}">
                <a16:creationId xmlns:a16="http://schemas.microsoft.com/office/drawing/2014/main" id="{55D6AACB-1CCC-B4AE-BC8E-07C67250C7C8}"/>
              </a:ext>
            </a:extLst>
          </p:cNvPr>
          <p:cNvSpPr txBox="1"/>
          <p:nvPr/>
        </p:nvSpPr>
        <p:spPr>
          <a:xfrm>
            <a:off x="3417516" y="615578"/>
            <a:ext cx="6283295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 dirty="0">
                <a:solidFill>
                  <a:srgbClr val="13113A"/>
                </a:solidFill>
                <a:latin typeface="Arial Rounded"/>
                <a:ea typeface="Arial Rounded"/>
                <a:cs typeface="Arial Rounded"/>
                <a:sym typeface="Arial Rounded"/>
              </a:rPr>
              <a:t>Careers connected to this unit: climate scientist, meteorologist, weather presenter</a:t>
            </a:r>
            <a:endParaRPr dirty="0">
              <a:solidFill>
                <a:srgbClr val="13113A"/>
              </a:solidFill>
            </a:endParaRPr>
          </a:p>
        </p:txBody>
      </p:sp>
      <p:pic>
        <p:nvPicPr>
          <p:cNvPr id="13" name="Picture 12" descr="A blue square with a white symbol and text&#10;&#10;AI-generated content may be incorrect.">
            <a:extLst>
              <a:ext uri="{FF2B5EF4-FFF2-40B4-BE49-F238E27FC236}">
                <a16:creationId xmlns:a16="http://schemas.microsoft.com/office/drawing/2014/main" id="{E14CED0D-EDB6-CA5E-AC62-8D35C9C720A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1387" y="-14839"/>
            <a:ext cx="882770" cy="882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9025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308</Words>
  <Application>Microsoft Office PowerPoint</Application>
  <PresentationFormat>A4 Paper (210x297 mm)</PresentationFormat>
  <Paragraphs>62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Arial Rounded</vt:lpstr>
      <vt:lpstr>Arial Rounded MT Bold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Mintey</dc:creator>
  <cp:lastModifiedBy>Alice Ockwell</cp:lastModifiedBy>
  <cp:revision>57</cp:revision>
  <dcterms:created xsi:type="dcterms:W3CDTF">2022-07-14T08:20:57Z</dcterms:created>
  <dcterms:modified xsi:type="dcterms:W3CDTF">2026-09-13T17:37:00Z</dcterms:modified>
</cp:coreProperties>
</file>